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431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80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4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17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9424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70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21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04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04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157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538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3A8F79D-CDBA-42FB-8062-445870E329BF}" type="datetimeFigureOut">
              <a:rPr lang="pt-BR" smtClean="0"/>
              <a:t>20/04/2020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0D0CD3-E659-49E2-8AC8-8711FD7BB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29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ds.gov.br/pt-br" TargetMode="External"/><Relationship Id="rId2" Type="http://schemas.openxmlformats.org/officeDocument/2006/relationships/hyperlink" Target="https://www.saude.gov.br/saude-de-a-z/aids-hiv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inhavida.com.br/saude/temas/aids" TargetMode="External"/><Relationship Id="rId4" Type="http://schemas.openxmlformats.org/officeDocument/2006/relationships/hyperlink" Target="https://drauziovarella.uol.com.br/doencas-e-sintomas/aid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0D83B-E1C3-47BC-90F0-F87744B5D0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AIDS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D5CF65-E12F-482E-8D2A-2446D50703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SIMONE B. BOLOGNINI</a:t>
            </a:r>
          </a:p>
          <a:p>
            <a:r>
              <a:rPr lang="pt-BR" dirty="0"/>
              <a:t>ESCOLA CURUMIM</a:t>
            </a:r>
          </a:p>
        </p:txBody>
      </p:sp>
    </p:spTree>
    <p:extLst>
      <p:ext uri="{BB962C8B-B14F-4D97-AF65-F5344CB8AC3E}">
        <p14:creationId xmlns:p14="http://schemas.microsoft.com/office/powerpoint/2010/main" val="292616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59272-85AF-4CD0-A05B-12F57F927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748194"/>
          </a:xfrm>
        </p:spPr>
        <p:txBody>
          <a:bodyPr>
            <a:normAutofit fontScale="90000"/>
          </a:bodyPr>
          <a:lstStyle/>
          <a:p>
            <a:r>
              <a:rPr lang="pt-BR" dirty="0"/>
              <a:t>Sintomas de AIDS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6A04E6-B604-4EF6-A36B-CA6294D7B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139" y="1983545"/>
            <a:ext cx="10048458" cy="4417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Os primeiros sintomas de HIV observáveis para Aids são:</a:t>
            </a:r>
          </a:p>
          <a:p>
            <a:r>
              <a:rPr lang="pt-BR" sz="2400" dirty="0"/>
              <a:t>Fraqueza</a:t>
            </a:r>
          </a:p>
          <a:p>
            <a:r>
              <a:rPr lang="pt-BR" sz="2400" dirty="0"/>
              <a:t>Febre</a:t>
            </a:r>
          </a:p>
          <a:p>
            <a:r>
              <a:rPr lang="pt-BR" sz="2400" dirty="0"/>
              <a:t>Emagrecimento</a:t>
            </a:r>
          </a:p>
          <a:p>
            <a:r>
              <a:rPr lang="pt-BR" sz="2400" dirty="0"/>
              <a:t>Diarreia prolongada sem causa aparente</a:t>
            </a:r>
          </a:p>
          <a:p>
            <a:pPr marL="0" indent="0">
              <a:buNone/>
            </a:pPr>
            <a:r>
              <a:rPr lang="pt-BR" sz="2400" dirty="0"/>
              <a:t>Nas crianças que nascem infectadas, os efeitos mais comuns são:</a:t>
            </a:r>
          </a:p>
          <a:p>
            <a:r>
              <a:rPr lang="pt-BR" sz="2400" dirty="0"/>
              <a:t>Problemas nos pulmões</a:t>
            </a:r>
          </a:p>
          <a:p>
            <a:r>
              <a:rPr lang="pt-BR" sz="2400" dirty="0"/>
              <a:t>Diarreia</a:t>
            </a:r>
          </a:p>
          <a:p>
            <a:r>
              <a:rPr lang="pt-BR" sz="2400" dirty="0"/>
              <a:t>Dificuldades no desenvolvimento</a:t>
            </a:r>
          </a:p>
        </p:txBody>
      </p:sp>
    </p:spTree>
    <p:extLst>
      <p:ext uri="{BB962C8B-B14F-4D97-AF65-F5344CB8AC3E}">
        <p14:creationId xmlns:p14="http://schemas.microsoft.com/office/powerpoint/2010/main" val="342218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3850F6-0A1C-40FC-BC59-B461BCB46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Fase sintomática inicial da Aids: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F732EC-8CC1-4333-98C0-D7043DF61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386606"/>
          </a:xfrm>
        </p:spPr>
        <p:txBody>
          <a:bodyPr>
            <a:normAutofit/>
          </a:bodyPr>
          <a:lstStyle/>
          <a:p>
            <a:r>
              <a:rPr lang="pt-BR" sz="2800" dirty="0"/>
              <a:t>Candidíase oral</a:t>
            </a:r>
          </a:p>
          <a:p>
            <a:r>
              <a:rPr lang="pt-BR" sz="2800" dirty="0"/>
              <a:t>Sensação constante de cansaço</a:t>
            </a:r>
          </a:p>
          <a:p>
            <a:r>
              <a:rPr lang="pt-BR" sz="2800" dirty="0"/>
              <a:t>aparecimento de gânglios nas axilas, virilhas e pescoço</a:t>
            </a:r>
          </a:p>
          <a:p>
            <a:r>
              <a:rPr lang="pt-BR" sz="2800" dirty="0"/>
              <a:t>Diarreia</a:t>
            </a:r>
          </a:p>
          <a:p>
            <a:r>
              <a:rPr lang="pt-BR" sz="2800" dirty="0"/>
              <a:t>Febre</a:t>
            </a:r>
          </a:p>
          <a:p>
            <a:r>
              <a:rPr lang="pt-BR" sz="2800" dirty="0"/>
              <a:t>Fraqueza orgânica</a:t>
            </a:r>
          </a:p>
          <a:p>
            <a:r>
              <a:rPr lang="pt-BR" sz="2800" dirty="0"/>
              <a:t>Transpirações noturnas</a:t>
            </a:r>
          </a:p>
          <a:p>
            <a:r>
              <a:rPr lang="pt-BR" sz="2800" dirty="0"/>
              <a:t>Perda de peso superior a 10%</a:t>
            </a:r>
          </a:p>
        </p:txBody>
      </p:sp>
    </p:spTree>
    <p:extLst>
      <p:ext uri="{BB962C8B-B14F-4D97-AF65-F5344CB8AC3E}">
        <p14:creationId xmlns:p14="http://schemas.microsoft.com/office/powerpoint/2010/main" val="3025994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2BFC6-52C0-48A0-B286-4AC1C8C5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Infecção aguda da Aids: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A07ABF-5A48-491A-9659-022643525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103120"/>
            <a:ext cx="10621617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- Febre				-  Afecções dos gânglios linfáticos</a:t>
            </a:r>
          </a:p>
          <a:p>
            <a:pPr marL="0" indent="0">
              <a:buNone/>
            </a:pPr>
            <a:r>
              <a:rPr lang="pt-BR" sz="2400" dirty="0"/>
              <a:t>- Faringite				-  Dores musculares e nas articulações</a:t>
            </a:r>
          </a:p>
          <a:p>
            <a:pPr marL="0" indent="0">
              <a:buNone/>
            </a:pPr>
            <a:r>
              <a:rPr lang="pt-BR" sz="2400" dirty="0"/>
              <a:t>- Falta de apetite			- Estado de prostração</a:t>
            </a:r>
          </a:p>
          <a:p>
            <a:pPr marL="0" indent="0">
              <a:buNone/>
            </a:pPr>
            <a:r>
              <a:rPr lang="pt-BR" sz="2400" dirty="0"/>
              <a:t>- Dor de cabeça			- Sensibilidade à luz</a:t>
            </a:r>
          </a:p>
          <a:p>
            <a:pPr marL="0" indent="0">
              <a:buNone/>
            </a:pPr>
            <a:r>
              <a:rPr lang="pt-BR" sz="2400" dirty="0"/>
              <a:t>- Perda de peso			- Náuseas e vômitos</a:t>
            </a:r>
          </a:p>
          <a:p>
            <a:pPr marL="0" indent="0">
              <a:buNone/>
            </a:pPr>
            <a:r>
              <a:rPr lang="pt-BR" sz="2400" dirty="0"/>
              <a:t>- Ínguas e manchas na pele que desaparecem após alguns dias</a:t>
            </a:r>
          </a:p>
          <a:p>
            <a:pPr marL="0" indent="0">
              <a:buNone/>
            </a:pPr>
            <a:r>
              <a:rPr lang="pt-BR" sz="2400" dirty="0"/>
              <a:t>- Feridas na área da boca, esôfago e órgãos genitais</a:t>
            </a:r>
          </a:p>
        </p:txBody>
      </p:sp>
    </p:spTree>
    <p:extLst>
      <p:ext uri="{BB962C8B-B14F-4D97-AF65-F5344CB8AC3E}">
        <p14:creationId xmlns:p14="http://schemas.microsoft.com/office/powerpoint/2010/main" val="339838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38D28-436B-4D95-B25A-AECFF20D7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Os sintomas que pessoas com aids podem apresentar incluem: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D31AD5-398A-47D8-848D-24B32F9BD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3" y="2103120"/>
            <a:ext cx="11330609" cy="43109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- Emagrecimento não intencional		- Fadiga</a:t>
            </a:r>
          </a:p>
          <a:p>
            <a:pPr marL="0" indent="0">
              <a:buNone/>
            </a:pPr>
            <a:r>
              <a:rPr lang="pt-BR" sz="2400" dirty="0"/>
              <a:t>- Aumento dos linfonodos, ou ínguas		- Sudorese noturna</a:t>
            </a:r>
          </a:p>
          <a:p>
            <a:pPr marL="0" indent="0">
              <a:buNone/>
            </a:pPr>
            <a:r>
              <a:rPr lang="pt-BR" sz="2400" dirty="0"/>
              <a:t>- Calafrios						- Dor de cabeça</a:t>
            </a:r>
          </a:p>
          <a:p>
            <a:pPr marL="0" indent="0">
              <a:buNone/>
            </a:pPr>
            <a:r>
              <a:rPr lang="pt-BR" sz="2400" dirty="0"/>
              <a:t>- Fadiga persistente e inexplicável		- Diarreia crônica	</a:t>
            </a:r>
          </a:p>
          <a:p>
            <a:pPr>
              <a:buFontTx/>
              <a:buChar char="-"/>
            </a:pPr>
            <a:r>
              <a:rPr lang="pt-BR" sz="2400" dirty="0"/>
              <a:t>Visão turva e/ou distorcida			</a:t>
            </a:r>
          </a:p>
          <a:p>
            <a:pPr>
              <a:buFontTx/>
              <a:buChar char="-"/>
            </a:pPr>
            <a:r>
              <a:rPr lang="pt-BR" sz="2400" dirty="0"/>
              <a:t>Erupções cutâneas e/ou inchaços</a:t>
            </a:r>
          </a:p>
          <a:p>
            <a:pPr marL="0" indent="0">
              <a:buNone/>
            </a:pPr>
            <a:r>
              <a:rPr lang="pt-BR" sz="2400" dirty="0"/>
              <a:t>- Manchas brancas ou lesões incomuns na língua ou boca</a:t>
            </a:r>
          </a:p>
          <a:p>
            <a:pPr marL="0" indent="0">
              <a:buNone/>
            </a:pPr>
            <a:r>
              <a:rPr lang="pt-BR" sz="2400" dirty="0"/>
              <a:t>- Febre superior a 38ºC durante várias semanas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9669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81324A-6426-47DE-B56C-C342C4D1D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Estes sintomas podem ser agravados sem o tratamento adequado, além de que, o paciente vivendo com HIV/Aids pode apresentar outros sinais mais graves dependendo da doença oportunista que desenvolver.</a:t>
            </a:r>
          </a:p>
        </p:txBody>
      </p:sp>
    </p:spTree>
    <p:extLst>
      <p:ext uri="{BB962C8B-B14F-4D97-AF65-F5344CB8AC3E}">
        <p14:creationId xmlns:p14="http://schemas.microsoft.com/office/powerpoint/2010/main" val="3488005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99CABF-0493-4B19-8857-57DC3BF37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Buscando ajuda médica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E1319B-DE94-416D-A202-5E0D388BA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/>
              <a:t>Nem todas as pessoas infectadas pelo HIV apresentam sintomas.</a:t>
            </a:r>
          </a:p>
          <a:p>
            <a:r>
              <a:rPr lang="pt-BR" sz="2800" dirty="0"/>
              <a:t>Por isso, a testagem para HIV é recomendada para todas as pessoas, especialmente aquelas com vida sexual ativa.</a:t>
            </a:r>
          </a:p>
          <a:p>
            <a:r>
              <a:rPr lang="pt-BR" sz="2800" dirty="0"/>
              <a:t>Os centros de testagem do SUS (CTA, Centro de Testagem e Acolhimento) realizam não só o teste rápido para HIV (em sangue ou saliva) bem como exames para hepatites B, hepatite C e sífilis.</a:t>
            </a:r>
          </a:p>
        </p:txBody>
      </p:sp>
    </p:spTree>
    <p:extLst>
      <p:ext uri="{BB962C8B-B14F-4D97-AF65-F5344CB8AC3E}">
        <p14:creationId xmlns:p14="http://schemas.microsoft.com/office/powerpoint/2010/main" val="264991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8669E-0F87-4387-B8E1-4C430C2E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Diagnóstico de AIDS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A7C7F7-19F7-4AC5-AFC9-7658295F4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443" y="1789043"/>
            <a:ext cx="10330070" cy="4598505"/>
          </a:xfrm>
        </p:spPr>
        <p:txBody>
          <a:bodyPr>
            <a:normAutofit lnSpcReduction="10000"/>
          </a:bodyPr>
          <a:lstStyle/>
          <a:p>
            <a:r>
              <a:rPr lang="pt-BR" sz="2000" dirty="0"/>
              <a:t>Para diagnóstico de aids o médico analisará a condição de saúde geral do paciente, a evolução do HIV, a resposta aos tratamentos e a presença de doenças oportunistas.</a:t>
            </a:r>
          </a:p>
          <a:p>
            <a:r>
              <a:rPr lang="pt-BR" sz="2000" dirty="0"/>
              <a:t>Existem vários testes para determinar em que estágio a doença está, dentre eles:</a:t>
            </a:r>
          </a:p>
          <a:p>
            <a:r>
              <a:rPr lang="pt-BR" sz="2000" dirty="0"/>
              <a:t>Contagem de CD4 - As células CD4 são um tipo de glóbulo branco que é especificamente destruído pelo HIV. A contagem de células CD4 em uma pessoa sem HIV pode variar de 500 a mais de 1.000. A infecção pelo HIV costuma diminuir a contagem de CD4. Quanto menor for o CD4, pior o comprometimento do sistema imunológico. Contagens abaixo de 200 células/mm3 mostram que o paciente tem risco de apresentar infecções oportunistas</a:t>
            </a:r>
          </a:p>
          <a:p>
            <a:r>
              <a:rPr lang="pt-BR" sz="2000" dirty="0"/>
              <a:t>Carga viral - O teste mede a quantidade de vírus no sangue e quanto maior a carga viral, mais o sistema imunológico pode ser agredido.</a:t>
            </a:r>
          </a:p>
        </p:txBody>
      </p:sp>
    </p:spTree>
    <p:extLst>
      <p:ext uri="{BB962C8B-B14F-4D97-AF65-F5344CB8AC3E}">
        <p14:creationId xmlns:p14="http://schemas.microsoft.com/office/powerpoint/2010/main" val="2920923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D9FE0-D384-4D55-ADBB-E63C3EFA5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Carga viral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FDDD06-5070-49D7-AF66-09344F702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O teste mede a quantidade de vírus no sangue e quanto maior a carga viral, mais o sistema imunológico pode ser agredido.</a:t>
            </a:r>
          </a:p>
        </p:txBody>
      </p:sp>
    </p:spTree>
    <p:extLst>
      <p:ext uri="{BB962C8B-B14F-4D97-AF65-F5344CB8AC3E}">
        <p14:creationId xmlns:p14="http://schemas.microsoft.com/office/powerpoint/2010/main" val="1939790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B0ED1-4E6B-40AF-94B7-9C479758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Tratamento de AIDS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316A04-D9B3-4840-9F29-4B7C43F67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3" y="1855304"/>
            <a:ext cx="10986052" cy="4360102"/>
          </a:xfrm>
        </p:spPr>
        <p:txBody>
          <a:bodyPr>
            <a:normAutofit fontScale="92500" lnSpcReduction="20000"/>
          </a:bodyPr>
          <a:lstStyle/>
          <a:p>
            <a:r>
              <a:rPr lang="pt-BR" sz="2400" dirty="0"/>
              <a:t>A recomendação atual é que todos as pessoas infectadas, independente do CD4, devam ser tratadas o mais brevemente possível.</a:t>
            </a:r>
          </a:p>
          <a:p>
            <a:r>
              <a:rPr lang="pt-BR" sz="2400" dirty="0"/>
              <a:t>O objetivo é minimizar os danos que o HIV causa no corpo e reduzir a transmissão: pessoas em tratamento e com carga viral </a:t>
            </a:r>
            <a:r>
              <a:rPr lang="pt-BR" sz="2400" b="1" dirty="0"/>
              <a:t>indetectável = intransmissível</a:t>
            </a:r>
            <a:r>
              <a:rPr lang="pt-BR" sz="2400" dirty="0"/>
              <a:t>.</a:t>
            </a:r>
          </a:p>
          <a:p>
            <a:r>
              <a:rPr lang="pt-BR" sz="2400" dirty="0"/>
              <a:t>O importante é que uma vez iniciado o tratamento, o paciente deve estar ciente de que ele não deve ser interrompido sem motivo e que as medicações devem ser tomadas todos os dias e nos intervalos prescritos.</a:t>
            </a:r>
          </a:p>
          <a:p>
            <a:r>
              <a:rPr lang="pt-BR" sz="2400" dirty="0"/>
              <a:t>Quando utilizado de maneira irregular, o tratamento pode falhar por surgimento de vírus resistentes.</a:t>
            </a:r>
          </a:p>
          <a:p>
            <a:r>
              <a:rPr lang="pt-BR" sz="2400" dirty="0"/>
              <a:t>Outras medicações utilizadas são as para prevenção de algumas doenças oportunistas, que em geral são suspensas com a melhora da imunidade do paciente.</a:t>
            </a:r>
          </a:p>
        </p:txBody>
      </p:sp>
    </p:spTree>
    <p:extLst>
      <p:ext uri="{BB962C8B-B14F-4D97-AF65-F5344CB8AC3E}">
        <p14:creationId xmlns:p14="http://schemas.microsoft.com/office/powerpoint/2010/main" val="3804465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69690-9054-4531-BEF8-D67F4969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AIDS tem cura?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8B515B-C31B-4A6C-AB04-63A3E4A16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2400" dirty="0"/>
              <a:t>Antigamente receber a notícia de uma infecção por HIV era como assinar uma sentença de morte. Hoje, contudo, apesar de ainda não se ter descoberto a cura para a infecção, este quadro mudou.</a:t>
            </a:r>
          </a:p>
          <a:p>
            <a:r>
              <a:rPr lang="pt-BR" sz="2400" dirty="0"/>
              <a:t>Atualmente existem medicamentos antirretrovirais, que são coquetéis antiaids que aumentam a sobrevida dos soropositivos, mas é fundamental seguir todas as recomendações médicas e tomar os medicamentos conforme a prescrição.</a:t>
            </a:r>
          </a:p>
          <a:p>
            <a:r>
              <a:rPr lang="pt-BR" sz="2400" dirty="0"/>
              <a:t>Caso o paciente não faça o tratamento conforme recomendado ele pode acabar tornando o vírus mais resistente antes do tempo, dificultando o tratamento e prejudicando a sua saúde no geral.</a:t>
            </a:r>
          </a:p>
        </p:txBody>
      </p:sp>
    </p:spTree>
    <p:extLst>
      <p:ext uri="{BB962C8B-B14F-4D97-AF65-F5344CB8AC3E}">
        <p14:creationId xmlns:p14="http://schemas.microsoft.com/office/powerpoint/2010/main" val="379376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E2D01D-01E0-4A7D-BEE1-02E70462E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 que é AIDS?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19316A-32AB-4ABB-ABAA-4DDD6904F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3200" dirty="0"/>
              <a:t>Aids é uma doença crônica causada pelo vírus HIV, que danifica o sistema imunológico e interfere na habilidade do organismo lutar contra outras infecções (tuberculose, </a:t>
            </a:r>
            <a:r>
              <a:rPr lang="pt-BR" sz="3200" dirty="0" err="1"/>
              <a:t>pneumocistose</a:t>
            </a:r>
            <a:r>
              <a:rPr lang="pt-BR" sz="3200" dirty="0"/>
              <a:t>, </a:t>
            </a:r>
            <a:r>
              <a:rPr lang="pt-BR" sz="3200" dirty="0" err="1"/>
              <a:t>neurotoxoplasmose</a:t>
            </a:r>
            <a:r>
              <a:rPr lang="pt-BR" sz="3200" dirty="0"/>
              <a:t>, entre outras), também facilita a ocorrência de alguns tipos de câncer, como sarcoma de </a:t>
            </a:r>
            <a:r>
              <a:rPr lang="pt-BR" sz="3200" dirty="0" err="1"/>
              <a:t>Kaposi</a:t>
            </a:r>
            <a:r>
              <a:rPr lang="pt-BR" sz="3200" dirty="0"/>
              <a:t> e linfoma, além de provocar perda de peso e diarreia.</a:t>
            </a:r>
          </a:p>
        </p:txBody>
      </p:sp>
    </p:spTree>
    <p:extLst>
      <p:ext uri="{BB962C8B-B14F-4D97-AF65-F5344CB8AC3E}">
        <p14:creationId xmlns:p14="http://schemas.microsoft.com/office/powerpoint/2010/main" val="1622827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45852-CE93-472A-B919-B2F7C6F68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63B31C-7D42-406B-8614-416A780B9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https://www.saude.gov.br/saude-de-a-z/aids-hiv</a:t>
            </a:r>
            <a:endParaRPr lang="pt-BR" dirty="0"/>
          </a:p>
          <a:p>
            <a:r>
              <a:rPr lang="pt-BR" dirty="0">
                <a:hlinkClick r:id="rId3"/>
              </a:rPr>
              <a:t>http://www.aids.gov.br/pt-br</a:t>
            </a:r>
            <a:endParaRPr lang="pt-BR" dirty="0"/>
          </a:p>
          <a:p>
            <a:r>
              <a:rPr lang="pt-BR" dirty="0">
                <a:hlinkClick r:id="rId4"/>
              </a:rPr>
              <a:t>https://drauziovarella.uol.com.br/doencas-e-sintomas/aids/</a:t>
            </a:r>
            <a:endParaRPr lang="pt-BR" dirty="0"/>
          </a:p>
          <a:p>
            <a:r>
              <a:rPr lang="pt-BR" dirty="0">
                <a:hlinkClick r:id="rId5"/>
              </a:rPr>
              <a:t>https://www.minhavida.com.br/saude/temas/aids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818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B27B0-99E5-4334-8A6C-E1E08F03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significa AIDS?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907462-8124-497A-A7FC-BC7670F16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A Aids (sigla para </a:t>
            </a:r>
            <a:r>
              <a:rPr lang="pt-BR" sz="4400" i="1" dirty="0" err="1"/>
              <a:t>acquired</a:t>
            </a:r>
            <a:r>
              <a:rPr lang="pt-BR" sz="4400" i="1" dirty="0"/>
              <a:t> </a:t>
            </a:r>
            <a:r>
              <a:rPr lang="pt-BR" sz="4400" i="1" dirty="0" err="1"/>
              <a:t>immunodeficiency</a:t>
            </a:r>
            <a:r>
              <a:rPr lang="pt-BR" sz="4400" i="1" dirty="0"/>
              <a:t> </a:t>
            </a:r>
            <a:r>
              <a:rPr lang="pt-BR" sz="4400" i="1" dirty="0" err="1"/>
              <a:t>syndrome</a:t>
            </a:r>
            <a:r>
              <a:rPr lang="pt-BR" sz="4400" dirty="0"/>
              <a:t> - síndrome da imunodeficiência adquirida, em português)</a:t>
            </a:r>
          </a:p>
        </p:txBody>
      </p:sp>
    </p:spTree>
    <p:extLst>
      <p:ext uri="{BB962C8B-B14F-4D97-AF65-F5344CB8AC3E}">
        <p14:creationId xmlns:p14="http://schemas.microsoft.com/office/powerpoint/2010/main" val="38867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2DED1-7A4C-41BE-8D23-9A7E1BBEB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HIV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1D2376-7D8D-4D3A-8EAF-1FC3420BE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3200" dirty="0"/>
              <a:t>HIV é a sigla em inglês do vírus da imunodeficiência humana (</a:t>
            </a:r>
            <a:r>
              <a:rPr lang="pt-BR" sz="3200" i="1" dirty="0" err="1"/>
              <a:t>human</a:t>
            </a:r>
            <a:r>
              <a:rPr lang="pt-BR" sz="3200" i="1" dirty="0"/>
              <a:t> </a:t>
            </a:r>
            <a:r>
              <a:rPr lang="pt-BR" sz="3200" i="1" dirty="0" err="1"/>
              <a:t>immunodeficiency</a:t>
            </a:r>
            <a:r>
              <a:rPr lang="pt-BR" sz="3200" i="1" dirty="0"/>
              <a:t> </a:t>
            </a:r>
            <a:r>
              <a:rPr lang="pt-BR" sz="3200" i="1" dirty="0" err="1"/>
              <a:t>virus</a:t>
            </a:r>
            <a:r>
              <a:rPr lang="pt-BR" sz="3200" dirty="0"/>
              <a:t>), que é o causador da Aids.</a:t>
            </a:r>
          </a:p>
          <a:p>
            <a:r>
              <a:rPr lang="pt-BR" sz="3200" dirty="0"/>
              <a:t>O HIV é um vírus sexualmente transmissível, que também pode ser contraído pelo contato com o sangue infectado e de forma vertical, ou seja, a mulher que é portadora do vírus HIV o transmite para o filho durante a gravidez, parto ou amamentação.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9229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A2AD2-47EF-4B3E-81CD-6C9BC1483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Causas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02A04D-8AF2-4090-9C65-DBB9FDB62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3200" dirty="0"/>
              <a:t>Os cientistas acreditam que um vírus similar ao HIV ocorreu pela primeira vez em algumas populações de chimpanzés e macacos na África, onde eram caçados para servirem de alimento.</a:t>
            </a:r>
          </a:p>
          <a:p>
            <a:r>
              <a:rPr lang="pt-BR" sz="3200" dirty="0"/>
              <a:t>O contato com o sangue do macaco infectado durante o abate ou no processo de cozinhá-lo pode ter permitido ao vírus entrar em contato com os seres humanos e se tornar o HIV.</a:t>
            </a:r>
          </a:p>
        </p:txBody>
      </p:sp>
    </p:spTree>
    <p:extLst>
      <p:ext uri="{BB962C8B-B14F-4D97-AF65-F5344CB8AC3E}">
        <p14:creationId xmlns:p14="http://schemas.microsoft.com/office/powerpoint/2010/main" val="290977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57478-25BE-4CBD-A118-398A860E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Transmissão da Aids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293650-4DBB-4E50-8B6B-FCF044D75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O HIV é </a:t>
            </a:r>
            <a:r>
              <a:rPr lang="pt-BR" sz="3200" b="1" dirty="0"/>
              <a:t>transmitido principalmente por relações sexuais (vaginais, anais ou orais) desprotegidas</a:t>
            </a:r>
            <a:r>
              <a:rPr lang="pt-BR" sz="3200" dirty="0"/>
              <a:t>, isto é, sem o uso do preservativo; e</a:t>
            </a:r>
            <a:r>
              <a:rPr lang="pt-BR" sz="3200" b="1" dirty="0"/>
              <a:t> compartilhamento de seringas e agulhas contaminadas</a:t>
            </a:r>
            <a:r>
              <a:rPr lang="pt-BR" sz="3200" dirty="0"/>
              <a:t> com sangue, o que é frequente entre usuários de drogas ilícitas - que também podem contrair mais doenças, como hepatites.</a:t>
            </a:r>
          </a:p>
        </p:txBody>
      </p:sp>
    </p:spTree>
    <p:extLst>
      <p:ext uri="{BB962C8B-B14F-4D97-AF65-F5344CB8AC3E}">
        <p14:creationId xmlns:p14="http://schemas.microsoft.com/office/powerpoint/2010/main" val="423013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E8B9B-E0D4-4A80-89F6-AA9E259FC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Outras formas de transmissão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2BE154-8104-4A06-84CA-8AF7AEBCF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/>
              <a:t>Outras vias de transmissão são por transfusão de sangue, porém é muito raro, uma vez que a testagem do banco de sangue é eficiente, e a vertical, que é a transmissão do vírus da mãe para o filho na gestação, amamentação e principalmente no momento do parto, o que pode ser prevenido com o tratamento adequado da gestante e do recém-nascido.</a:t>
            </a:r>
          </a:p>
        </p:txBody>
      </p:sp>
    </p:spTree>
    <p:extLst>
      <p:ext uri="{BB962C8B-B14F-4D97-AF65-F5344CB8AC3E}">
        <p14:creationId xmlns:p14="http://schemas.microsoft.com/office/powerpoint/2010/main" val="724024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B76D7-7929-4766-9BAD-2F34BD89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HIV x AIDS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D82567-44A1-4A62-9496-C3D662A1E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 infecção pelo HIV evolui para Aids quando a pessoa não é tratada e sua imunidade vai diminuindo ao longo do tempo, pois, mesmo sem sintomas, o HIV continua se multiplicando e atacando as células de defesa, principalmente os linfócitos TCD4+.</a:t>
            </a:r>
          </a:p>
          <a:p>
            <a:r>
              <a:rPr lang="pt-BR" sz="2400" dirty="0"/>
              <a:t>Por definição, a pessoas que tem a AIDS apresentam contagem de linfócitos TCD4+ menor que 200 células/mm</a:t>
            </a:r>
            <a:r>
              <a:rPr lang="pt-BR" sz="2400" baseline="30000" dirty="0"/>
              <a:t>3</a:t>
            </a:r>
            <a:r>
              <a:rPr lang="pt-BR" sz="2400" dirty="0"/>
              <a:t> ou têm doença definidora de aids, como </a:t>
            </a:r>
            <a:r>
              <a:rPr lang="pt-BR" sz="2400" dirty="0" err="1"/>
              <a:t>neurotoxoplasmose</a:t>
            </a:r>
            <a:r>
              <a:rPr lang="pt-BR" sz="2400" dirty="0"/>
              <a:t>, </a:t>
            </a:r>
            <a:r>
              <a:rPr lang="pt-BR" sz="2400" dirty="0" err="1"/>
              <a:t>pneumocistose</a:t>
            </a:r>
            <a:r>
              <a:rPr lang="pt-BR" sz="2400" dirty="0"/>
              <a:t>, tuberculose extrapulmonar etc. O tratamento antirretroviral visa impedir a progressão da doença para aids.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0301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0FC93-8252-47EB-952B-F9005906D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Quanto tempo demora para os sintomas da Aids se manifestarem?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41D374-F653-47F8-B9A1-FC6D4E97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284428"/>
          </a:xfrm>
        </p:spPr>
        <p:txBody>
          <a:bodyPr>
            <a:normAutofit lnSpcReduction="10000"/>
          </a:bodyPr>
          <a:lstStyle/>
          <a:p>
            <a:r>
              <a:rPr lang="pt-BR" sz="2400" dirty="0"/>
              <a:t>Uma pessoa pode estar infectada pelo HIV, sendo soropositiva, e não necessariamente apresentar comprometimento do sistema imune com depleção dos linfócitos T, podendo viver por anos sem manifestar sintomas ou desenvolver a AIDS.</a:t>
            </a:r>
          </a:p>
          <a:p>
            <a:r>
              <a:rPr lang="pt-BR" sz="2400" dirty="0"/>
              <a:t>Existe também o período chamado de janela imunológica, que é o período entre o contágio e o início de produção dos anticorpos pelo organismo.</a:t>
            </a:r>
          </a:p>
          <a:p>
            <a:r>
              <a:rPr lang="pt-BR" sz="2400" dirty="0"/>
              <a:t>Nesse período, não há detecção de positividade nos testes, pois ainda não há anticorpos, e pode variar de 30-60 dias. Embora nesse período a pessoa não seja identificada como portadora do HIV, ela já é transmissora.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60830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39</TotalTime>
  <Words>1406</Words>
  <Application>Microsoft Office PowerPoint</Application>
  <PresentationFormat>Widescreen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Century Gothic</vt:lpstr>
      <vt:lpstr>Garamond</vt:lpstr>
      <vt:lpstr>Savon</vt:lpstr>
      <vt:lpstr>AIDS</vt:lpstr>
      <vt:lpstr>O que é AIDS?</vt:lpstr>
      <vt:lpstr>O que significa AIDS?</vt:lpstr>
      <vt:lpstr>HIV</vt:lpstr>
      <vt:lpstr>Causas </vt:lpstr>
      <vt:lpstr>Transmissão da Aids</vt:lpstr>
      <vt:lpstr>Outras formas de transmissão</vt:lpstr>
      <vt:lpstr>HIV x AIDS</vt:lpstr>
      <vt:lpstr>Quanto tempo demora para os sintomas da Aids se manifestarem?</vt:lpstr>
      <vt:lpstr>Sintomas de AIDS</vt:lpstr>
      <vt:lpstr>Fase sintomática inicial da Aids:</vt:lpstr>
      <vt:lpstr>Infecção aguda da Aids:</vt:lpstr>
      <vt:lpstr>Os sintomas que pessoas com aids podem apresentar incluem:</vt:lpstr>
      <vt:lpstr>Apresentação do PowerPoint</vt:lpstr>
      <vt:lpstr>Buscando ajuda médica</vt:lpstr>
      <vt:lpstr>Diagnóstico de AIDS</vt:lpstr>
      <vt:lpstr>Carga viral</vt:lpstr>
      <vt:lpstr>Tratamento de AIDS</vt:lpstr>
      <vt:lpstr>AIDS tem cura?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AIDS</dc:title>
  <dc:creator>simone barbosa bolognini</dc:creator>
  <cp:lastModifiedBy>simone barbosa bolognini</cp:lastModifiedBy>
  <cp:revision>6</cp:revision>
  <dcterms:created xsi:type="dcterms:W3CDTF">2020-04-20T09:01:05Z</dcterms:created>
  <dcterms:modified xsi:type="dcterms:W3CDTF">2020-04-20T09:40:35Z</dcterms:modified>
</cp:coreProperties>
</file>